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Proxima Nova"/>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ProximaNova-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550e393323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550e39332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547dbafc2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547dbafc2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47dbafc2d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47dbafc2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547dbafc2d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47dbafc2d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550e39332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50e39332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d4400e73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4400e73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cb9a3abeb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cb9a3abeb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d4400e736_2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d4400e73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d9c40d9f9_0_2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d9c40d9f9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cb9a3abeb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cb9a3abe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d5f4b554c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d5f4b554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5473168b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5473168b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547dbafc2d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547dbafc2d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50e39332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50e39332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550e39332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550e39332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550e39332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50e39332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550e39332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550e39332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hyperlink" Target="https://insights.stackoverflow.com/survey/2018/" TargetMode="External"/><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insights.stackoverflow.com/survey/2018/"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Improving JavaScript</a:t>
            </a:r>
            <a:endParaRPr sz="6000"/>
          </a:p>
        </p:txBody>
      </p:sp>
      <p:sp>
        <p:nvSpPr>
          <p:cNvPr id="106" name="Google Shape;106;p25"/>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sz="2400"/>
              <a:t>y</a:t>
            </a:r>
            <a:r>
              <a:rPr lang="en"/>
              <a:t> P</a:t>
            </a:r>
            <a:r>
              <a:rPr lang="en"/>
              <a:t>riya P</a:t>
            </a:r>
            <a:r>
              <a:rPr lang="en"/>
              <a:t>hapale</a:t>
            </a:r>
            <a:endParaRPr/>
          </a:p>
          <a:p>
            <a:pPr indent="0" lvl="0" marL="0" rtl="0" algn="l">
              <a:spcBef>
                <a:spcPts val="0"/>
              </a:spcBef>
              <a:spcAft>
                <a:spcPts val="0"/>
              </a:spcAft>
              <a:buNone/>
            </a:pPr>
            <a:r>
              <a:rPr lang="en"/>
              <a:t>V</a:t>
            </a:r>
            <a:r>
              <a:rPr lang="en"/>
              <a:t>idisha K</a:t>
            </a:r>
            <a:r>
              <a:rPr lang="en"/>
              <a:t>otamarti</a:t>
            </a:r>
            <a:endParaRPr/>
          </a:p>
          <a:p>
            <a:pPr indent="0" lvl="0" marL="0" rtl="0" algn="l">
              <a:spcBef>
                <a:spcPts val="0"/>
              </a:spcBef>
              <a:spcAft>
                <a:spcPts val="0"/>
              </a:spcAft>
              <a:buNone/>
            </a:pPr>
            <a:r>
              <a:rPr lang="en"/>
              <a:t>Lalit</a:t>
            </a:r>
            <a:r>
              <a:rPr lang="en"/>
              <a:t> Chauhan</a:t>
            </a:r>
            <a:endParaRPr/>
          </a:p>
          <a:p>
            <a:pPr indent="0" lvl="0" marL="0" rtl="0" algn="l">
              <a:spcBef>
                <a:spcPts val="0"/>
              </a:spcBef>
              <a:spcAft>
                <a:spcPts val="0"/>
              </a:spcAft>
              <a:buNone/>
            </a:pPr>
            <a:r>
              <a:rPr lang="en"/>
              <a:t>Eric Palma</a:t>
            </a:r>
            <a:endParaRPr/>
          </a:p>
        </p:txBody>
      </p:sp>
      <p:sp>
        <p:nvSpPr>
          <p:cNvPr id="107" name="Google Shape;107;p25"/>
          <p:cNvSpPr txBox="1"/>
          <p:nvPr>
            <p:ph idx="1" type="subTitle"/>
          </p:nvPr>
        </p:nvSpPr>
        <p:spPr>
          <a:xfrm>
            <a:off x="510450" y="4370773"/>
            <a:ext cx="8123100" cy="503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800"/>
              <a:t>CSC 620 Final Project</a:t>
            </a:r>
            <a:endParaRPr sz="1800"/>
          </a:p>
        </p:txBody>
      </p:sp>
      <p:cxnSp>
        <p:nvCxnSpPr>
          <p:cNvPr id="108" name="Google Shape;108;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340450" y="3810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Comparison</a:t>
            </a:r>
            <a:endParaRPr sz="3600"/>
          </a:p>
        </p:txBody>
      </p:sp>
      <p:pic>
        <p:nvPicPr>
          <p:cNvPr id="168" name="Google Shape;168;p34"/>
          <p:cNvPicPr preferRelativeResize="0"/>
          <p:nvPr/>
        </p:nvPicPr>
        <p:blipFill>
          <a:blip r:embed="rId3">
            <a:alphaModFix/>
          </a:blip>
          <a:stretch>
            <a:fillRect/>
          </a:stretch>
        </p:blipFill>
        <p:spPr>
          <a:xfrm>
            <a:off x="152400" y="1634700"/>
            <a:ext cx="8839201" cy="1736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Optimizing Loops to Improve Performance</a:t>
            </a:r>
            <a:endParaRPr/>
          </a:p>
          <a:p>
            <a:pPr indent="0" lvl="0" marL="0" rtl="0" algn="l">
              <a:spcBef>
                <a:spcPts val="0"/>
              </a:spcBef>
              <a:spcAft>
                <a:spcPts val="0"/>
              </a:spcAft>
              <a:buNone/>
            </a:pPr>
            <a:r>
              <a:rPr lang="en"/>
              <a:t>	</a:t>
            </a:r>
            <a:endParaRPr/>
          </a:p>
        </p:txBody>
      </p:sp>
      <p:sp>
        <p:nvSpPr>
          <p:cNvPr id="174" name="Google Shape;174;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Javascript has mainly 4 types of loops : for loop, while loop, do-while loop and the for-in loop.</a:t>
            </a:r>
            <a:endParaRPr sz="1100"/>
          </a:p>
          <a:p>
            <a:pPr indent="-298450" lvl="0" marL="457200" rtl="0" algn="l">
              <a:spcBef>
                <a:spcPts val="0"/>
              </a:spcBef>
              <a:spcAft>
                <a:spcPts val="0"/>
              </a:spcAft>
              <a:buSzPts val="1100"/>
              <a:buChar char="●"/>
            </a:pPr>
            <a:r>
              <a:rPr lang="en" sz="1100"/>
              <a:t>Amongst these, for-in loop is the slowest. </a:t>
            </a:r>
            <a:r>
              <a:rPr lang="en" sz="1100">
                <a:solidFill>
                  <a:srgbClr val="333333"/>
                </a:solidFill>
                <a:highlight>
                  <a:srgbClr val="FFFFFF"/>
                </a:highlight>
              </a:rPr>
              <a:t>It enumerates the named properties of any object</a:t>
            </a:r>
            <a:r>
              <a:rPr lang="en" sz="1100"/>
              <a:t> The general format of the for-in loop is as below:</a:t>
            </a:r>
            <a:endParaRPr sz="1100"/>
          </a:p>
          <a:p>
            <a:pPr indent="0" lvl="0" marL="457200" rtl="0" algn="l">
              <a:spcBef>
                <a:spcPts val="1600"/>
              </a:spcBef>
              <a:spcAft>
                <a:spcPts val="0"/>
              </a:spcAft>
              <a:buNone/>
            </a:pPr>
            <a:r>
              <a:rPr lang="en" sz="1100">
                <a:solidFill>
                  <a:srgbClr val="4A3C31"/>
                </a:solidFill>
                <a:highlight>
                  <a:srgbClr val="FBFBFB"/>
                </a:highlight>
              </a:rPr>
              <a:t>for (var prop in object){</a:t>
            </a:r>
            <a:endParaRPr sz="1100">
              <a:solidFill>
                <a:srgbClr val="4A3C31"/>
              </a:solidFill>
              <a:highlight>
                <a:srgbClr val="FBFBFB"/>
              </a:highlight>
            </a:endParaRPr>
          </a:p>
          <a:p>
            <a:pPr indent="0" lvl="0" marL="457200" rtl="0" algn="l">
              <a:spcBef>
                <a:spcPts val="1600"/>
              </a:spcBef>
              <a:spcAft>
                <a:spcPts val="0"/>
              </a:spcAft>
              <a:buNone/>
            </a:pPr>
            <a:r>
              <a:rPr lang="en" sz="1100">
                <a:solidFill>
                  <a:srgbClr val="4A3C31"/>
                </a:solidFill>
                <a:highlight>
                  <a:srgbClr val="FBFBFB"/>
                </a:highlight>
              </a:rPr>
              <a:t>    //loop body</a:t>
            </a:r>
            <a:endParaRPr sz="1100">
              <a:solidFill>
                <a:srgbClr val="4A3C31"/>
              </a:solidFill>
              <a:highlight>
                <a:srgbClr val="FBFBFB"/>
              </a:highlight>
            </a:endParaRPr>
          </a:p>
          <a:p>
            <a:pPr indent="0" lvl="0" marL="279400" marR="279400" rtl="0" algn="l">
              <a:lnSpc>
                <a:spcPct val="150000"/>
              </a:lnSpc>
              <a:spcBef>
                <a:spcPts val="1600"/>
              </a:spcBef>
              <a:spcAft>
                <a:spcPts val="0"/>
              </a:spcAft>
              <a:buNone/>
            </a:pPr>
            <a:r>
              <a:rPr lang="en" sz="1100">
                <a:solidFill>
                  <a:srgbClr val="4A3C31"/>
                </a:solidFill>
                <a:highlight>
                  <a:srgbClr val="FBFBFB"/>
                </a:highlight>
              </a:rPr>
              <a:t>}</a:t>
            </a:r>
            <a:endParaRPr sz="1100">
              <a:solidFill>
                <a:srgbClr val="4A3C31"/>
              </a:solidFill>
              <a:highlight>
                <a:srgbClr val="FBFBFB"/>
              </a:highlight>
            </a:endParaRPr>
          </a:p>
          <a:p>
            <a:pPr indent="-298450" lvl="0" marL="457200" marR="279400" rtl="0" algn="l">
              <a:lnSpc>
                <a:spcPct val="150000"/>
              </a:lnSpc>
              <a:spcBef>
                <a:spcPts val="1700"/>
              </a:spcBef>
              <a:spcAft>
                <a:spcPts val="0"/>
              </a:spcAft>
              <a:buClr>
                <a:srgbClr val="4A3C31"/>
              </a:buClr>
              <a:buSzPts val="1100"/>
              <a:buChar char="●"/>
            </a:pPr>
            <a:r>
              <a:rPr lang="en" sz="1100">
                <a:solidFill>
                  <a:srgbClr val="333333"/>
                </a:solidFill>
                <a:highlight>
                  <a:srgbClr val="FFFFFF"/>
                </a:highlight>
              </a:rPr>
              <a:t>Each time the loop is executed, the prop variable is filled with the name of another property (a string) that exists on the object until all properties have been returned. The returned properties are both those that exist on the object instance and those inherited through its prototype chain. Because of this overhead,  for-in loop is the slowest.</a:t>
            </a:r>
            <a:endParaRPr sz="1100">
              <a:solidFill>
                <a:srgbClr val="4A3C31"/>
              </a:solidFill>
              <a:highlight>
                <a:srgbClr val="FBFBFB"/>
              </a:highlight>
            </a:endParaRPr>
          </a:p>
          <a:p>
            <a:pPr indent="0" lvl="0" marL="279400" marR="279400" rtl="0" algn="l">
              <a:lnSpc>
                <a:spcPct val="150000"/>
              </a:lnSpc>
              <a:spcBef>
                <a:spcPts val="1700"/>
              </a:spcBef>
              <a:spcAft>
                <a:spcPts val="0"/>
              </a:spcAft>
              <a:buClr>
                <a:srgbClr val="000000"/>
              </a:buClr>
              <a:buSzPts val="1100"/>
              <a:buFont typeface="Arial"/>
              <a:buNone/>
            </a:pPr>
            <a:r>
              <a:t/>
            </a:r>
            <a:endParaRPr sz="1200">
              <a:solidFill>
                <a:srgbClr val="4A3C31"/>
              </a:solidFill>
              <a:highlight>
                <a:srgbClr val="FBFBFB"/>
              </a:highlight>
            </a:endParaRPr>
          </a:p>
          <a:p>
            <a:pPr indent="0" lvl="0" marL="457200" rtl="0" algn="l">
              <a:spcBef>
                <a:spcPts val="1700"/>
              </a:spcBef>
              <a:spcAft>
                <a:spcPts val="0"/>
              </a:spcAft>
              <a:buNone/>
            </a:pPr>
            <a:r>
              <a:t/>
            </a:r>
            <a:endParaRPr/>
          </a:p>
          <a:p>
            <a:pPr indent="0" lvl="0" marL="457200" rtl="0" algn="l">
              <a:spcBef>
                <a:spcPts val="1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6"/>
          <p:cNvSpPr txBox="1"/>
          <p:nvPr>
            <p:ph idx="1" type="body"/>
          </p:nvPr>
        </p:nvSpPr>
        <p:spPr>
          <a:xfrm>
            <a:off x="311700" y="1152475"/>
            <a:ext cx="8520600" cy="38883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Hence, do not use the for-in loop instead go for an alternative as below:</a:t>
            </a:r>
            <a:endParaRPr sz="1100"/>
          </a:p>
          <a:p>
            <a:pPr indent="0" lvl="0" marL="914400" rtl="0" algn="l">
              <a:lnSpc>
                <a:spcPct val="100000"/>
              </a:lnSpc>
              <a:spcBef>
                <a:spcPts val="1600"/>
              </a:spcBef>
              <a:spcAft>
                <a:spcPts val="0"/>
              </a:spcAft>
              <a:buNone/>
            </a:pPr>
            <a:r>
              <a:rPr lang="en" sz="1100">
                <a:solidFill>
                  <a:srgbClr val="4A3C31"/>
                </a:solidFill>
                <a:highlight>
                  <a:srgbClr val="FBFBFB"/>
                </a:highlight>
              </a:rPr>
              <a:t>var props = ["prop1", "prop2"],</a:t>
            </a:r>
            <a:endParaRPr sz="1100">
              <a:solidFill>
                <a:srgbClr val="4A3C31"/>
              </a:solidFill>
              <a:highlight>
                <a:srgbClr val="FBFBFB"/>
              </a:highlight>
            </a:endParaRPr>
          </a:p>
          <a:p>
            <a:pPr indent="0" lvl="0" marL="914400" rtl="0" algn="l">
              <a:lnSpc>
                <a:spcPct val="100000"/>
              </a:lnSpc>
              <a:spcBef>
                <a:spcPts val="1600"/>
              </a:spcBef>
              <a:spcAft>
                <a:spcPts val="0"/>
              </a:spcAft>
              <a:buNone/>
            </a:pPr>
            <a:r>
              <a:rPr lang="en" sz="1100">
                <a:solidFill>
                  <a:srgbClr val="4A3C31"/>
                </a:solidFill>
                <a:highlight>
                  <a:srgbClr val="FBFBFB"/>
                </a:highlight>
              </a:rPr>
              <a:t>    i = 0;</a:t>
            </a:r>
            <a:endParaRPr sz="1100">
              <a:solidFill>
                <a:srgbClr val="4A3C31"/>
              </a:solidFill>
              <a:highlight>
                <a:srgbClr val="FBFBFB"/>
              </a:highlight>
            </a:endParaRPr>
          </a:p>
          <a:p>
            <a:pPr indent="0" lvl="0" marL="914400" rtl="0" algn="l">
              <a:lnSpc>
                <a:spcPct val="100000"/>
              </a:lnSpc>
              <a:spcBef>
                <a:spcPts val="1600"/>
              </a:spcBef>
              <a:spcAft>
                <a:spcPts val="0"/>
              </a:spcAft>
              <a:buNone/>
            </a:pPr>
            <a:r>
              <a:rPr lang="en" sz="1100">
                <a:solidFill>
                  <a:srgbClr val="4A3C31"/>
                </a:solidFill>
                <a:highlight>
                  <a:srgbClr val="FBFBFB"/>
                </a:highlight>
              </a:rPr>
              <a:t>while (i &lt; props.length){</a:t>
            </a:r>
            <a:endParaRPr sz="1100">
              <a:solidFill>
                <a:srgbClr val="4A3C31"/>
              </a:solidFill>
              <a:highlight>
                <a:srgbClr val="FBFBFB"/>
              </a:highlight>
            </a:endParaRPr>
          </a:p>
          <a:p>
            <a:pPr indent="0" lvl="0" marL="914400" rtl="0" algn="l">
              <a:lnSpc>
                <a:spcPct val="100000"/>
              </a:lnSpc>
              <a:spcBef>
                <a:spcPts val="1600"/>
              </a:spcBef>
              <a:spcAft>
                <a:spcPts val="0"/>
              </a:spcAft>
              <a:buNone/>
            </a:pPr>
            <a:r>
              <a:rPr lang="en" sz="1100">
                <a:solidFill>
                  <a:srgbClr val="4A3C31"/>
                </a:solidFill>
                <a:highlight>
                  <a:srgbClr val="FBFBFB"/>
                </a:highlight>
              </a:rPr>
              <a:t>    process(object[props[i++]]);</a:t>
            </a:r>
            <a:endParaRPr sz="1100">
              <a:solidFill>
                <a:srgbClr val="4A3C31"/>
              </a:solidFill>
              <a:highlight>
                <a:srgbClr val="FBFBFB"/>
              </a:highlight>
            </a:endParaRPr>
          </a:p>
          <a:p>
            <a:pPr indent="177800" lvl="0" marL="736600" marR="279400" rtl="0" algn="l">
              <a:lnSpc>
                <a:spcPct val="100000"/>
              </a:lnSpc>
              <a:spcBef>
                <a:spcPts val="1600"/>
              </a:spcBef>
              <a:spcAft>
                <a:spcPts val="0"/>
              </a:spcAft>
              <a:buNone/>
            </a:pPr>
            <a:r>
              <a:rPr lang="en" sz="1100">
                <a:solidFill>
                  <a:srgbClr val="4A3C31"/>
                </a:solidFill>
                <a:highlight>
                  <a:srgbClr val="FBFBFB"/>
                </a:highlight>
              </a:rPr>
              <a:t>}</a:t>
            </a:r>
            <a:endParaRPr sz="1100">
              <a:solidFill>
                <a:srgbClr val="4A3C31"/>
              </a:solidFill>
              <a:highlight>
                <a:srgbClr val="FBFBFB"/>
              </a:highlight>
            </a:endParaRPr>
          </a:p>
          <a:p>
            <a:pPr indent="0" lvl="0" marL="0" marR="279400" rtl="0" algn="l">
              <a:lnSpc>
                <a:spcPct val="100000"/>
              </a:lnSpc>
              <a:spcBef>
                <a:spcPts val="1700"/>
              </a:spcBef>
              <a:spcAft>
                <a:spcPts val="0"/>
              </a:spcAft>
              <a:buNone/>
            </a:pPr>
            <a:r>
              <a:t/>
            </a:r>
            <a:endParaRPr sz="1100">
              <a:solidFill>
                <a:srgbClr val="4A3C31"/>
              </a:solidFill>
              <a:highlight>
                <a:srgbClr val="FBFBFB"/>
              </a:highlight>
            </a:endParaRPr>
          </a:p>
          <a:p>
            <a:pPr indent="0" lvl="0" marL="457200" marR="279400" rtl="0" algn="l">
              <a:lnSpc>
                <a:spcPct val="100000"/>
              </a:lnSpc>
              <a:spcBef>
                <a:spcPts val="1700"/>
              </a:spcBef>
              <a:spcAft>
                <a:spcPts val="0"/>
              </a:spcAft>
              <a:buNone/>
            </a:pPr>
            <a:r>
              <a:t/>
            </a:r>
            <a:endParaRPr>
              <a:solidFill>
                <a:srgbClr val="4A3C31"/>
              </a:solidFill>
              <a:highlight>
                <a:srgbClr val="FBFBFB"/>
              </a:highlight>
            </a:endParaRPr>
          </a:p>
          <a:p>
            <a:pPr indent="0" lvl="0" marL="914400" rtl="0" algn="l">
              <a:spcBef>
                <a:spcPts val="17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7"/>
          <p:cNvSpPr txBox="1"/>
          <p:nvPr>
            <p:ph idx="1" type="body"/>
          </p:nvPr>
        </p:nvSpPr>
        <p:spPr>
          <a:xfrm>
            <a:off x="311700" y="1152475"/>
            <a:ext cx="8520600" cy="3855900"/>
          </a:xfrm>
          <a:prstGeom prst="rect">
            <a:avLst/>
          </a:prstGeom>
        </p:spPr>
        <p:txBody>
          <a:bodyPr anchorCtr="0" anchor="t" bIns="91425" lIns="91425" spcFirstLastPara="1" rIns="91425" wrap="square" tIns="91425">
            <a:noAutofit/>
          </a:bodyPr>
          <a:lstStyle/>
          <a:p>
            <a:pPr indent="-298450" lvl="0" marL="457200" marR="279400" rtl="0" algn="l">
              <a:lnSpc>
                <a:spcPct val="100000"/>
              </a:lnSpc>
              <a:spcBef>
                <a:spcPts val="0"/>
              </a:spcBef>
              <a:spcAft>
                <a:spcPts val="0"/>
              </a:spcAft>
              <a:buClr>
                <a:srgbClr val="4A3C31"/>
              </a:buClr>
              <a:buSzPts val="1100"/>
              <a:buChar char="●"/>
            </a:pPr>
            <a:r>
              <a:rPr lang="en" sz="1100">
                <a:solidFill>
                  <a:srgbClr val="4A3C31"/>
                </a:solidFill>
                <a:highlight>
                  <a:srgbClr val="FBFBFB"/>
                </a:highlight>
              </a:rPr>
              <a:t>Minimize Variable Lookups:</a:t>
            </a:r>
            <a:endParaRPr sz="1100">
              <a:solidFill>
                <a:srgbClr val="4A3C31"/>
              </a:solidFill>
              <a:highlight>
                <a:srgbClr val="FBFBFB"/>
              </a:highlight>
            </a:endParaRPr>
          </a:p>
          <a:p>
            <a:pPr indent="0" lvl="0" marL="45720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//original loops</a:t>
            </a:r>
            <a:endParaRPr sz="950">
              <a:solidFill>
                <a:srgbClr val="4A3C31"/>
              </a:solidFill>
              <a:highlight>
                <a:srgbClr val="FBFBFB"/>
              </a:highlight>
              <a:latin typeface="Courier New"/>
              <a:ea typeface="Courier New"/>
              <a:cs typeface="Courier New"/>
              <a:sym typeface="Courier New"/>
            </a:endParaRPr>
          </a:p>
          <a:p>
            <a:pPr indent="0" lvl="0" marL="45720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for (var i=0; i &lt; items.length; i++){</a:t>
            </a:r>
            <a:endParaRPr sz="950">
              <a:solidFill>
                <a:srgbClr val="4A3C31"/>
              </a:solidFill>
              <a:highlight>
                <a:srgbClr val="FBFBFB"/>
              </a:highlight>
              <a:latin typeface="Courier New"/>
              <a:ea typeface="Courier New"/>
              <a:cs typeface="Courier New"/>
              <a:sym typeface="Courier New"/>
            </a:endParaRPr>
          </a:p>
          <a:p>
            <a:pPr indent="0" lvl="0" marL="45720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    process(items[i]);</a:t>
            </a:r>
            <a:endParaRPr sz="950">
              <a:solidFill>
                <a:srgbClr val="4A3C31"/>
              </a:solidFill>
              <a:highlight>
                <a:srgbClr val="FBFBFB"/>
              </a:highlight>
              <a:latin typeface="Courier New"/>
              <a:ea typeface="Courier New"/>
              <a:cs typeface="Courier New"/>
              <a:sym typeface="Courier New"/>
            </a:endParaRPr>
          </a:p>
          <a:p>
            <a:pPr indent="0" lvl="0" marL="279400" marR="279400" rtl="0" algn="l">
              <a:lnSpc>
                <a:spcPct val="100000"/>
              </a:lnSpc>
              <a:spcBef>
                <a:spcPts val="1700"/>
              </a:spcBef>
              <a:spcAft>
                <a:spcPts val="0"/>
              </a:spcAft>
              <a:buNone/>
            </a:pPr>
            <a:r>
              <a:rPr lang="en" sz="950">
                <a:solidFill>
                  <a:srgbClr val="4A3C31"/>
                </a:solidFill>
                <a:highlight>
                  <a:srgbClr val="FBFBFB"/>
                </a:highlight>
                <a:latin typeface="Courier New"/>
                <a:ea typeface="Courier New"/>
                <a:cs typeface="Courier New"/>
                <a:sym typeface="Courier New"/>
              </a:rPr>
              <a:t>}</a:t>
            </a:r>
            <a:endParaRPr sz="950">
              <a:solidFill>
                <a:srgbClr val="4A3C31"/>
              </a:solidFill>
              <a:highlight>
                <a:srgbClr val="FBFBFB"/>
              </a:highlight>
              <a:latin typeface="Courier New"/>
              <a:ea typeface="Courier New"/>
              <a:cs typeface="Courier New"/>
              <a:sym typeface="Courier New"/>
            </a:endParaRPr>
          </a:p>
          <a:p>
            <a:pPr indent="0" lvl="0" marL="279400" marR="279400" rtl="0" algn="l">
              <a:lnSpc>
                <a:spcPct val="100000"/>
              </a:lnSpc>
              <a:spcBef>
                <a:spcPts val="1700"/>
              </a:spcBef>
              <a:spcAft>
                <a:spcPts val="0"/>
              </a:spcAft>
              <a:buClr>
                <a:srgbClr val="000000"/>
              </a:buClr>
              <a:buSzPts val="1100"/>
              <a:buFont typeface="Arial"/>
              <a:buNone/>
            </a:pPr>
            <a:r>
              <a:rPr lang="en" sz="1100">
                <a:solidFill>
                  <a:srgbClr val="4A3C31"/>
                </a:solidFill>
                <a:highlight>
                  <a:srgbClr val="FBFBFB"/>
                </a:highlight>
              </a:rPr>
              <a:t>Suggested method:</a:t>
            </a:r>
            <a:endParaRPr sz="1100">
              <a:solidFill>
                <a:srgbClr val="4A3C31"/>
              </a:solidFill>
              <a:highlight>
                <a:srgbClr val="FBFBFB"/>
              </a:highlight>
            </a:endParaRPr>
          </a:p>
          <a:p>
            <a:pPr indent="0" lvl="0" marL="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//minimizing property lookups                                        </a:t>
            </a:r>
            <a:endParaRPr sz="950">
              <a:solidFill>
                <a:srgbClr val="4A3C31"/>
              </a:solidFill>
              <a:highlight>
                <a:srgbClr val="FBFBFB"/>
              </a:highlight>
              <a:latin typeface="Courier New"/>
              <a:ea typeface="Courier New"/>
              <a:cs typeface="Courier New"/>
              <a:sym typeface="Courier New"/>
            </a:endParaRPr>
          </a:p>
          <a:p>
            <a:pPr indent="0" lvl="0" marL="0" marR="279400" rtl="0" algn="l">
              <a:lnSpc>
                <a:spcPct val="100000"/>
              </a:lnSpc>
              <a:spcBef>
                <a:spcPts val="1700"/>
              </a:spcBef>
              <a:spcAft>
                <a:spcPts val="0"/>
              </a:spcAft>
              <a:buClr>
                <a:srgbClr val="000000"/>
              </a:buClr>
              <a:buSzPts val="1100"/>
              <a:buFont typeface="Arial"/>
              <a:buNone/>
            </a:pPr>
            <a:r>
              <a:rPr b="1" lang="en" sz="950">
                <a:solidFill>
                  <a:srgbClr val="4A3C31"/>
                </a:solidFill>
                <a:highlight>
                  <a:srgbClr val="FBFBFB"/>
                </a:highlight>
                <a:latin typeface="Courier New"/>
                <a:ea typeface="Courier New"/>
                <a:cs typeface="Courier New"/>
                <a:sym typeface="Courier New"/>
              </a:rPr>
              <a:t>for (var i=0, len=items.length; i &lt; len; i++){                    </a:t>
            </a:r>
            <a:endParaRPr sz="950">
              <a:solidFill>
                <a:srgbClr val="4A3C31"/>
              </a:solidFill>
              <a:highlight>
                <a:srgbClr val="FBFBFB"/>
              </a:highlight>
              <a:latin typeface="Courier New"/>
              <a:ea typeface="Courier New"/>
              <a:cs typeface="Courier New"/>
              <a:sym typeface="Courier New"/>
            </a:endParaRPr>
          </a:p>
          <a:p>
            <a:pPr indent="0" lvl="0" marL="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    process(items[i]);</a:t>
            </a:r>
            <a:endParaRPr sz="950">
              <a:solidFill>
                <a:srgbClr val="4A3C31"/>
              </a:solidFill>
              <a:highlight>
                <a:srgbClr val="FBFBFB"/>
              </a:highlight>
              <a:latin typeface="Courier New"/>
              <a:ea typeface="Courier New"/>
              <a:cs typeface="Courier New"/>
              <a:sym typeface="Courier New"/>
            </a:endParaRPr>
          </a:p>
          <a:p>
            <a:pPr indent="0" lvl="0" marL="279400" marR="279400" rtl="0" algn="l">
              <a:lnSpc>
                <a:spcPct val="100000"/>
              </a:lnSpc>
              <a:spcBef>
                <a:spcPts val="1700"/>
              </a:spcBef>
              <a:spcAft>
                <a:spcPts val="0"/>
              </a:spcAft>
              <a:buClr>
                <a:srgbClr val="000000"/>
              </a:buClr>
              <a:buSzPts val="1100"/>
              <a:buFont typeface="Arial"/>
              <a:buNone/>
            </a:pPr>
            <a:r>
              <a:rPr lang="en" sz="950">
                <a:solidFill>
                  <a:srgbClr val="4A3C31"/>
                </a:solidFill>
                <a:highlight>
                  <a:srgbClr val="FBFBFB"/>
                </a:highlight>
                <a:latin typeface="Courier New"/>
                <a:ea typeface="Courier New"/>
                <a:cs typeface="Courier New"/>
                <a:sym typeface="Courier New"/>
              </a:rPr>
              <a:t>}</a:t>
            </a:r>
            <a:endParaRPr sz="950">
              <a:solidFill>
                <a:srgbClr val="4A3C31"/>
              </a:solidFill>
              <a:highlight>
                <a:srgbClr val="FBFBFB"/>
              </a:highlight>
              <a:latin typeface="Courier New"/>
              <a:ea typeface="Courier New"/>
              <a:cs typeface="Courier New"/>
              <a:sym typeface="Courier New"/>
            </a:endParaRPr>
          </a:p>
          <a:p>
            <a:pPr indent="0" lvl="0" marL="0" rtl="0" algn="l">
              <a:spcBef>
                <a:spcPts val="17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AA84F"/>
        </a:solidFill>
      </p:bgPr>
    </p:bg>
    <p:spTree>
      <p:nvGrpSpPr>
        <p:cNvPr id="190" name="Shape 190"/>
        <p:cNvGrpSpPr/>
        <p:nvPr/>
      </p:nvGrpSpPr>
      <p:grpSpPr>
        <a:xfrm>
          <a:off x="0" y="0"/>
          <a:ext cx="0" cy="0"/>
          <a:chOff x="0" y="0"/>
          <a:chExt cx="0" cy="0"/>
        </a:xfrm>
      </p:grpSpPr>
      <p:sp>
        <p:nvSpPr>
          <p:cNvPr id="191" name="Google Shape;191;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t>Event delegation</a:t>
            </a:r>
            <a:endParaRPr b="1" sz="3600"/>
          </a:p>
        </p:txBody>
      </p:sp>
      <p:sp>
        <p:nvSpPr>
          <p:cNvPr id="192" name="Google Shape;192;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b="1" lang="en" sz="2400">
                <a:solidFill>
                  <a:srgbClr val="000000"/>
                </a:solidFill>
              </a:rPr>
              <a:t>What is event and event handling?</a:t>
            </a:r>
            <a:endParaRPr b="1" sz="2400">
              <a:solidFill>
                <a:srgbClr val="000000"/>
              </a:solidFill>
            </a:endParaRPr>
          </a:p>
          <a:p>
            <a:pPr indent="0" lvl="0" marL="457200" rtl="0" algn="l">
              <a:spcBef>
                <a:spcPts val="1600"/>
              </a:spcBef>
              <a:spcAft>
                <a:spcPts val="0"/>
              </a:spcAft>
              <a:buNone/>
            </a:pPr>
            <a:r>
              <a:t/>
            </a:r>
            <a:endParaRPr sz="2400"/>
          </a:p>
          <a:p>
            <a:pPr indent="0" lvl="0" marL="457200" rtl="0" algn="l">
              <a:spcBef>
                <a:spcPts val="1600"/>
              </a:spcBef>
              <a:spcAft>
                <a:spcPts val="0"/>
              </a:spcAft>
              <a:buNone/>
            </a:pPr>
            <a:r>
              <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pic>
        <p:nvPicPr>
          <p:cNvPr id="193" name="Google Shape;193;p38"/>
          <p:cNvPicPr preferRelativeResize="0"/>
          <p:nvPr/>
        </p:nvPicPr>
        <p:blipFill>
          <a:blip r:embed="rId3">
            <a:alphaModFix/>
          </a:blip>
          <a:stretch>
            <a:fillRect/>
          </a:stretch>
        </p:blipFill>
        <p:spPr>
          <a:xfrm>
            <a:off x="638600" y="1718950"/>
            <a:ext cx="3979825" cy="2191700"/>
          </a:xfrm>
          <a:prstGeom prst="rect">
            <a:avLst/>
          </a:prstGeom>
          <a:noFill/>
          <a:ln>
            <a:noFill/>
          </a:ln>
        </p:spPr>
      </p:pic>
      <p:pic>
        <p:nvPicPr>
          <p:cNvPr id="194" name="Google Shape;194;p38"/>
          <p:cNvPicPr preferRelativeResize="0"/>
          <p:nvPr/>
        </p:nvPicPr>
        <p:blipFill>
          <a:blip r:embed="rId4">
            <a:alphaModFix/>
          </a:blip>
          <a:stretch>
            <a:fillRect/>
          </a:stretch>
        </p:blipFill>
        <p:spPr>
          <a:xfrm>
            <a:off x="4572000" y="1745625"/>
            <a:ext cx="4418400" cy="216501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AA84F"/>
        </a:solidFill>
      </p:bgPr>
    </p:bg>
    <p:spTree>
      <p:nvGrpSpPr>
        <p:cNvPr id="198" name="Shape 198"/>
        <p:cNvGrpSpPr/>
        <p:nvPr/>
      </p:nvGrpSpPr>
      <p:grpSpPr>
        <a:xfrm>
          <a:off x="0" y="0"/>
          <a:ext cx="0" cy="0"/>
          <a:chOff x="0" y="0"/>
          <a:chExt cx="0" cy="0"/>
        </a:xfrm>
      </p:grpSpPr>
      <p:sp>
        <p:nvSpPr>
          <p:cNvPr id="199" name="Google Shape;199;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1600"/>
              </a:spcAft>
              <a:buClr>
                <a:srgbClr val="000000"/>
              </a:buClr>
              <a:buSzPts val="1100"/>
              <a:buFont typeface="Arial"/>
              <a:buNone/>
            </a:pPr>
            <a:r>
              <a:rPr b="1" lang="en" sz="3600">
                <a:solidFill>
                  <a:srgbClr val="000000"/>
                </a:solidFill>
              </a:rPr>
              <a:t>Problems in event handling</a:t>
            </a:r>
            <a:endParaRPr b="1" sz="3600">
              <a:solidFill>
                <a:srgbClr val="000000"/>
              </a:solidFill>
            </a:endParaRPr>
          </a:p>
        </p:txBody>
      </p:sp>
      <p:sp>
        <p:nvSpPr>
          <p:cNvPr id="200" name="Google Shape;200;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b="1" lang="en" sz="2400">
                <a:solidFill>
                  <a:srgbClr val="000000"/>
                </a:solidFill>
              </a:rPr>
              <a:t>Poor performance while handling multiple events</a:t>
            </a:r>
            <a:endParaRPr b="1" sz="2400">
              <a:solidFill>
                <a:srgbClr val="000000"/>
              </a:solidFill>
            </a:endParaRPr>
          </a:p>
          <a:p>
            <a:pPr indent="-381000" lvl="0" marL="457200" rtl="0" algn="l">
              <a:spcBef>
                <a:spcPts val="0"/>
              </a:spcBef>
              <a:spcAft>
                <a:spcPts val="0"/>
              </a:spcAft>
              <a:buClr>
                <a:srgbClr val="000000"/>
              </a:buClr>
              <a:buSzPts val="2400"/>
              <a:buChar char="-"/>
            </a:pPr>
            <a:r>
              <a:rPr b="1" lang="en" sz="2400">
                <a:solidFill>
                  <a:srgbClr val="000000"/>
                </a:solidFill>
              </a:rPr>
              <a:t>Difficult to keep track</a:t>
            </a:r>
            <a:endParaRPr b="1" sz="2400">
              <a:solidFill>
                <a:srgbClr val="000000"/>
              </a:solidFill>
            </a:endParaRPr>
          </a:p>
          <a:p>
            <a:pPr indent="0" lvl="0" marL="0" rtl="0" algn="l">
              <a:spcBef>
                <a:spcPts val="1600"/>
              </a:spcBef>
              <a:spcAft>
                <a:spcPts val="0"/>
              </a:spcAft>
              <a:buNone/>
            </a:pPr>
            <a:r>
              <a:rPr b="1" lang="en" sz="2400">
                <a:solidFill>
                  <a:srgbClr val="000000"/>
                </a:solidFill>
              </a:rPr>
              <a:t>       </a:t>
            </a:r>
            <a:endParaRPr b="1" sz="2400">
              <a:solidFill>
                <a:srgbClr val="000000"/>
              </a:solidFill>
            </a:endParaRPr>
          </a:p>
          <a:p>
            <a:pPr indent="0" lvl="0" marL="0" rtl="0" algn="l">
              <a:spcBef>
                <a:spcPts val="1600"/>
              </a:spcBef>
              <a:spcAft>
                <a:spcPts val="0"/>
              </a:spcAft>
              <a:buNone/>
            </a:pPr>
            <a:r>
              <a:rPr b="1" lang="en" sz="2400">
                <a:solidFill>
                  <a:srgbClr val="000000"/>
                </a:solidFill>
              </a:rPr>
              <a:t>Solution</a:t>
            </a:r>
            <a:endParaRPr b="1" sz="2400">
              <a:solidFill>
                <a:srgbClr val="000000"/>
              </a:solidFill>
            </a:endParaRPr>
          </a:p>
          <a:p>
            <a:pPr indent="-381000" lvl="0" marL="457200" rtl="0" algn="l">
              <a:spcBef>
                <a:spcPts val="1600"/>
              </a:spcBef>
              <a:spcAft>
                <a:spcPts val="0"/>
              </a:spcAft>
              <a:buClr>
                <a:srgbClr val="000000"/>
              </a:buClr>
              <a:buSzPts val="2400"/>
              <a:buChar char="-"/>
            </a:pPr>
            <a:r>
              <a:rPr b="1" lang="en" sz="2400">
                <a:solidFill>
                  <a:srgbClr val="000000"/>
                </a:solidFill>
              </a:rPr>
              <a:t>Event delegation </a:t>
            </a:r>
            <a:endParaRPr b="1" sz="2400">
              <a:solidFill>
                <a:srgbClr val="000000"/>
              </a:solidFill>
            </a:endParaRPr>
          </a:p>
        </p:txBody>
      </p:sp>
      <p:pic>
        <p:nvPicPr>
          <p:cNvPr id="201" name="Google Shape;201;p39"/>
          <p:cNvPicPr preferRelativeResize="0"/>
          <p:nvPr/>
        </p:nvPicPr>
        <p:blipFill>
          <a:blip r:embed="rId3">
            <a:alphaModFix/>
          </a:blip>
          <a:stretch>
            <a:fillRect/>
          </a:stretch>
        </p:blipFill>
        <p:spPr>
          <a:xfrm>
            <a:off x="4088613" y="1953813"/>
            <a:ext cx="4010025" cy="27146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4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400"/>
              <a:t>The hypothesis</a:t>
            </a:r>
            <a:r>
              <a:rPr b="1" lang="en" sz="2000"/>
              <a:t> (or prediction)</a:t>
            </a:r>
            <a:endParaRPr b="1" sz="2000"/>
          </a:p>
          <a:p>
            <a:pPr indent="0" lvl="0" marL="0" rtl="0" algn="l">
              <a:spcBef>
                <a:spcPts val="0"/>
              </a:spcBef>
              <a:spcAft>
                <a:spcPts val="0"/>
              </a:spcAft>
              <a:buNone/>
            </a:pPr>
            <a:r>
              <a:rPr lang="en" sz="4400"/>
              <a:t>What do you think will happen?</a:t>
            </a:r>
            <a:endParaRPr sz="4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4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My testing method</a:t>
            </a:r>
            <a:endParaRPr/>
          </a:p>
        </p:txBody>
      </p:sp>
      <p:sp>
        <p:nvSpPr>
          <p:cNvPr id="212" name="Google Shape;212;p4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Each scientist uses different methods of experimentation</a:t>
            </a:r>
            <a:endParaRPr/>
          </a:p>
        </p:txBody>
      </p:sp>
      <p:sp>
        <p:nvSpPr>
          <p:cNvPr id="213" name="Google Shape;213;p4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methods did you use in your experiment?</a:t>
            </a:r>
            <a:endParaRPr/>
          </a:p>
          <a:p>
            <a:pPr indent="-342900" lvl="0" marL="457200" rtl="0" algn="l">
              <a:spcBef>
                <a:spcPts val="1600"/>
              </a:spcBef>
              <a:spcAft>
                <a:spcPts val="0"/>
              </a:spcAft>
              <a:buSzPts val="1800"/>
              <a:buChar char="●"/>
            </a:pPr>
            <a:r>
              <a:rPr lang="en"/>
              <a:t>Lorem ipsum dolor sit amet, consectetur adipiscing elit</a:t>
            </a:r>
            <a:endParaRPr/>
          </a:p>
          <a:p>
            <a:pPr indent="-342900" lvl="0" marL="457200" rtl="0" algn="l">
              <a:spcBef>
                <a:spcPts val="1600"/>
              </a:spcBef>
              <a:spcAft>
                <a:spcPts val="0"/>
              </a:spcAft>
              <a:buSzPts val="1800"/>
              <a:buChar char="●"/>
            </a:pPr>
            <a:r>
              <a:rPr lang="en"/>
              <a:t>Incididunt ut labore et dolore</a:t>
            </a:r>
            <a:endParaRPr/>
          </a:p>
          <a:p>
            <a:pPr indent="-342900" lvl="0" marL="457200" rtl="0" algn="l">
              <a:spcBef>
                <a:spcPts val="1600"/>
              </a:spcBef>
              <a:spcAft>
                <a:spcPts val="1600"/>
              </a:spcAft>
              <a:buSzPts val="1800"/>
              <a:buChar char="●"/>
            </a:pPr>
            <a:r>
              <a:rPr lang="en"/>
              <a:t>Consectetur adipiscing elit, sed do eiusmod tempor incididunt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42"/>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Experiment </a:t>
            </a:r>
            <a:endParaRPr/>
          </a:p>
          <a:p>
            <a:pPr indent="0" lvl="0" marL="0" rtl="0" algn="ctr">
              <a:spcBef>
                <a:spcPts val="0"/>
              </a:spcBef>
              <a:spcAft>
                <a:spcPts val="0"/>
              </a:spcAft>
              <a:buNone/>
            </a:pPr>
            <a:r>
              <a:rPr lang="en"/>
              <a:t>data</a:t>
            </a:r>
            <a:endParaRPr/>
          </a:p>
        </p:txBody>
      </p:sp>
      <p:sp>
        <p:nvSpPr>
          <p:cNvPr id="219" name="Google Shape;219;p42"/>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Record the information you get from your experiment</a:t>
            </a:r>
            <a:endParaRPr/>
          </a:p>
        </p:txBody>
      </p:sp>
      <p:sp>
        <p:nvSpPr>
          <p:cNvPr id="220" name="Google Shape;220;p42"/>
          <p:cNvSpPr txBox="1"/>
          <p:nvPr/>
        </p:nvSpPr>
        <p:spPr>
          <a:xfrm>
            <a:off x="265500" y="4495425"/>
            <a:ext cx="4045200" cy="45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a:solidFill>
                  <a:schemeClr val="accent3"/>
                </a:solidFill>
              </a:rPr>
              <a:t>Include a table or graph to display what you see</a:t>
            </a:r>
            <a:endParaRPr i="1">
              <a:solidFill>
                <a:schemeClr val="accent3"/>
              </a:solidFill>
            </a:endParaRPr>
          </a:p>
        </p:txBody>
      </p:sp>
      <p:sp>
        <p:nvSpPr>
          <p:cNvPr id="221" name="Google Shape;221;p42"/>
          <p:cNvSpPr txBox="1"/>
          <p:nvPr>
            <p:ph idx="2" type="body"/>
          </p:nvPr>
        </p:nvSpPr>
        <p:spPr>
          <a:xfrm>
            <a:off x="5282000" y="40234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300"/>
              <a:t>10min</a:t>
            </a:r>
            <a:endParaRPr sz="1300"/>
          </a:p>
        </p:txBody>
      </p:sp>
      <p:sp>
        <p:nvSpPr>
          <p:cNvPr id="222" name="Google Shape;222;p42"/>
          <p:cNvSpPr txBox="1"/>
          <p:nvPr>
            <p:ph idx="2" type="body"/>
          </p:nvPr>
        </p:nvSpPr>
        <p:spPr>
          <a:xfrm>
            <a:off x="5282125" y="222460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accent5"/>
                </a:solidFill>
              </a:rPr>
              <a:t>20</a:t>
            </a:r>
            <a:endParaRPr sz="1400">
              <a:solidFill>
                <a:schemeClr val="accent5"/>
              </a:solidFill>
            </a:endParaRPr>
          </a:p>
        </p:txBody>
      </p:sp>
      <p:sp>
        <p:nvSpPr>
          <p:cNvPr id="223" name="Google Shape;223;p42"/>
          <p:cNvSpPr/>
          <p:nvPr/>
        </p:nvSpPr>
        <p:spPr>
          <a:xfrm>
            <a:off x="5281838" y="2539006"/>
            <a:ext cx="689700" cy="371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2"/>
          <p:cNvSpPr txBox="1"/>
          <p:nvPr>
            <p:ph idx="2" type="body"/>
          </p:nvPr>
        </p:nvSpPr>
        <p:spPr>
          <a:xfrm>
            <a:off x="5282150" y="2562125"/>
            <a:ext cx="689400" cy="3144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5</a:t>
            </a:r>
            <a:endParaRPr sz="1400">
              <a:solidFill>
                <a:schemeClr val="dk1"/>
              </a:solidFill>
            </a:endParaRPr>
          </a:p>
        </p:txBody>
      </p:sp>
      <p:sp>
        <p:nvSpPr>
          <p:cNvPr id="225" name="Google Shape;225;p42"/>
          <p:cNvSpPr/>
          <p:nvPr/>
        </p:nvSpPr>
        <p:spPr>
          <a:xfrm>
            <a:off x="5281850" y="2910750"/>
            <a:ext cx="689700" cy="111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2"/>
          <p:cNvSpPr txBox="1"/>
          <p:nvPr>
            <p:ph idx="2" type="body"/>
          </p:nvPr>
        </p:nvSpPr>
        <p:spPr>
          <a:xfrm>
            <a:off x="5282125" y="3292788"/>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15</a:t>
            </a:r>
            <a:endParaRPr sz="1400">
              <a:solidFill>
                <a:schemeClr val="dk1"/>
              </a:solidFill>
            </a:endParaRPr>
          </a:p>
        </p:txBody>
      </p:sp>
      <p:sp>
        <p:nvSpPr>
          <p:cNvPr id="227" name="Google Shape;227;p42"/>
          <p:cNvSpPr txBox="1"/>
          <p:nvPr>
            <p:ph idx="2" type="body"/>
          </p:nvPr>
        </p:nvSpPr>
        <p:spPr>
          <a:xfrm>
            <a:off x="6127888" y="40234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300"/>
              <a:t>20min</a:t>
            </a:r>
            <a:endParaRPr sz="1300"/>
          </a:p>
        </p:txBody>
      </p:sp>
      <p:sp>
        <p:nvSpPr>
          <p:cNvPr id="228" name="Google Shape;228;p42"/>
          <p:cNvSpPr txBox="1"/>
          <p:nvPr>
            <p:ph idx="2" type="body"/>
          </p:nvPr>
        </p:nvSpPr>
        <p:spPr>
          <a:xfrm>
            <a:off x="6127900" y="15478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accent5"/>
                </a:solidFill>
              </a:rPr>
              <a:t>29</a:t>
            </a:r>
            <a:endParaRPr sz="1400">
              <a:solidFill>
                <a:schemeClr val="accent5"/>
              </a:solidFill>
            </a:endParaRPr>
          </a:p>
        </p:txBody>
      </p:sp>
      <p:sp>
        <p:nvSpPr>
          <p:cNvPr id="229" name="Google Shape;229;p42"/>
          <p:cNvSpPr/>
          <p:nvPr/>
        </p:nvSpPr>
        <p:spPr>
          <a:xfrm>
            <a:off x="6127950" y="1862257"/>
            <a:ext cx="689400" cy="306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2"/>
          <p:cNvSpPr txBox="1"/>
          <p:nvPr>
            <p:ph idx="2" type="body"/>
          </p:nvPr>
        </p:nvSpPr>
        <p:spPr>
          <a:xfrm>
            <a:off x="6127950" y="1859263"/>
            <a:ext cx="689400" cy="3144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4</a:t>
            </a:r>
            <a:endParaRPr sz="1400">
              <a:solidFill>
                <a:schemeClr val="dk1"/>
              </a:solidFill>
            </a:endParaRPr>
          </a:p>
        </p:txBody>
      </p:sp>
      <p:sp>
        <p:nvSpPr>
          <p:cNvPr id="231" name="Google Shape;231;p42"/>
          <p:cNvSpPr/>
          <p:nvPr/>
        </p:nvSpPr>
        <p:spPr>
          <a:xfrm>
            <a:off x="6127950" y="2168550"/>
            <a:ext cx="689400" cy="1855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2"/>
          <p:cNvSpPr txBox="1"/>
          <p:nvPr>
            <p:ph idx="2" type="body"/>
          </p:nvPr>
        </p:nvSpPr>
        <p:spPr>
          <a:xfrm>
            <a:off x="6127925" y="286210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25</a:t>
            </a:r>
            <a:endParaRPr sz="1400">
              <a:solidFill>
                <a:schemeClr val="dk1"/>
              </a:solidFill>
            </a:endParaRPr>
          </a:p>
        </p:txBody>
      </p:sp>
      <p:sp>
        <p:nvSpPr>
          <p:cNvPr id="233" name="Google Shape;233;p42"/>
          <p:cNvSpPr txBox="1"/>
          <p:nvPr>
            <p:ph idx="2" type="body"/>
          </p:nvPr>
        </p:nvSpPr>
        <p:spPr>
          <a:xfrm>
            <a:off x="6973875" y="40234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300"/>
              <a:t>30min</a:t>
            </a:r>
            <a:endParaRPr sz="1300"/>
          </a:p>
        </p:txBody>
      </p:sp>
      <p:sp>
        <p:nvSpPr>
          <p:cNvPr id="234" name="Google Shape;234;p42"/>
          <p:cNvSpPr txBox="1"/>
          <p:nvPr>
            <p:ph idx="2" type="body"/>
          </p:nvPr>
        </p:nvSpPr>
        <p:spPr>
          <a:xfrm>
            <a:off x="6973875" y="8056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accent5"/>
                </a:solidFill>
              </a:rPr>
              <a:t>39</a:t>
            </a:r>
            <a:endParaRPr sz="1400">
              <a:solidFill>
                <a:schemeClr val="accent5"/>
              </a:solidFill>
            </a:endParaRPr>
          </a:p>
        </p:txBody>
      </p:sp>
      <p:sp>
        <p:nvSpPr>
          <p:cNvPr id="235" name="Google Shape;235;p42"/>
          <p:cNvSpPr/>
          <p:nvPr/>
        </p:nvSpPr>
        <p:spPr>
          <a:xfrm>
            <a:off x="6973775" y="1120057"/>
            <a:ext cx="689400" cy="306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2"/>
          <p:cNvSpPr txBox="1"/>
          <p:nvPr>
            <p:ph idx="2" type="body"/>
          </p:nvPr>
        </p:nvSpPr>
        <p:spPr>
          <a:xfrm>
            <a:off x="6968013" y="1120038"/>
            <a:ext cx="689400" cy="3144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4</a:t>
            </a:r>
            <a:endParaRPr sz="1400">
              <a:solidFill>
                <a:schemeClr val="dk1"/>
              </a:solidFill>
            </a:endParaRPr>
          </a:p>
        </p:txBody>
      </p:sp>
      <p:sp>
        <p:nvSpPr>
          <p:cNvPr id="237" name="Google Shape;237;p42"/>
          <p:cNvSpPr/>
          <p:nvPr/>
        </p:nvSpPr>
        <p:spPr>
          <a:xfrm>
            <a:off x="6973775" y="1426351"/>
            <a:ext cx="689400" cy="25977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38" name="Google Shape;238;p42"/>
          <p:cNvSpPr txBox="1"/>
          <p:nvPr>
            <p:ph idx="2" type="body"/>
          </p:nvPr>
        </p:nvSpPr>
        <p:spPr>
          <a:xfrm>
            <a:off x="6967988" y="24145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35</a:t>
            </a:r>
            <a:endParaRPr sz="1400">
              <a:solidFill>
                <a:schemeClr val="dk1"/>
              </a:solidFill>
            </a:endParaRPr>
          </a:p>
        </p:txBody>
      </p:sp>
      <p:sp>
        <p:nvSpPr>
          <p:cNvPr id="239" name="Google Shape;239;p42"/>
          <p:cNvSpPr txBox="1"/>
          <p:nvPr>
            <p:ph idx="2" type="body"/>
          </p:nvPr>
        </p:nvSpPr>
        <p:spPr>
          <a:xfrm>
            <a:off x="7819850" y="40234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300"/>
              <a:t>40min</a:t>
            </a:r>
            <a:endParaRPr sz="1300"/>
          </a:p>
        </p:txBody>
      </p:sp>
      <p:sp>
        <p:nvSpPr>
          <p:cNvPr id="240" name="Google Shape;240;p42"/>
          <p:cNvSpPr txBox="1"/>
          <p:nvPr>
            <p:ph idx="2" type="body"/>
          </p:nvPr>
        </p:nvSpPr>
        <p:spPr>
          <a:xfrm>
            <a:off x="7808250" y="17000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accent5"/>
                </a:solidFill>
              </a:rPr>
              <a:t>27</a:t>
            </a:r>
            <a:endParaRPr sz="1400">
              <a:solidFill>
                <a:schemeClr val="accent5"/>
              </a:solidFill>
            </a:endParaRPr>
          </a:p>
        </p:txBody>
      </p:sp>
      <p:sp>
        <p:nvSpPr>
          <p:cNvPr id="241" name="Google Shape;241;p42"/>
          <p:cNvSpPr/>
          <p:nvPr/>
        </p:nvSpPr>
        <p:spPr>
          <a:xfrm>
            <a:off x="7808088" y="2014456"/>
            <a:ext cx="689700" cy="371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2"/>
          <p:cNvSpPr txBox="1"/>
          <p:nvPr>
            <p:ph idx="2" type="body"/>
          </p:nvPr>
        </p:nvSpPr>
        <p:spPr>
          <a:xfrm>
            <a:off x="7819600" y="2042788"/>
            <a:ext cx="689400" cy="314400"/>
          </a:xfrm>
          <a:prstGeom prst="rect">
            <a:avLst/>
          </a:prstGeom>
          <a:no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5</a:t>
            </a:r>
            <a:endParaRPr sz="1400">
              <a:solidFill>
                <a:schemeClr val="dk1"/>
              </a:solidFill>
            </a:endParaRPr>
          </a:p>
        </p:txBody>
      </p:sp>
      <p:sp>
        <p:nvSpPr>
          <p:cNvPr id="243" name="Google Shape;243;p42"/>
          <p:cNvSpPr/>
          <p:nvPr/>
        </p:nvSpPr>
        <p:spPr>
          <a:xfrm>
            <a:off x="7808250" y="2385550"/>
            <a:ext cx="689400" cy="1638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2"/>
          <p:cNvSpPr txBox="1"/>
          <p:nvPr>
            <p:ph idx="2" type="body"/>
          </p:nvPr>
        </p:nvSpPr>
        <p:spPr>
          <a:xfrm>
            <a:off x="7819600" y="2861750"/>
            <a:ext cx="689400" cy="314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400">
                <a:solidFill>
                  <a:schemeClr val="dk1"/>
                </a:solidFill>
              </a:rPr>
              <a:t>22</a:t>
            </a:r>
            <a:endParaRPr sz="1400">
              <a:solidFill>
                <a:schemeClr val="dk1"/>
              </a:solidFill>
            </a:endParaRPr>
          </a:p>
        </p:txBody>
      </p:sp>
      <p:sp>
        <p:nvSpPr>
          <p:cNvPr id="245" name="Google Shape;245;p42"/>
          <p:cNvSpPr txBox="1"/>
          <p:nvPr>
            <p:ph idx="2" type="body"/>
          </p:nvPr>
        </p:nvSpPr>
        <p:spPr>
          <a:xfrm>
            <a:off x="7927800" y="254200"/>
            <a:ext cx="7578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Item 1</a:t>
            </a:r>
            <a:endParaRPr sz="1400"/>
          </a:p>
        </p:txBody>
      </p:sp>
      <p:sp>
        <p:nvSpPr>
          <p:cNvPr id="246" name="Google Shape;246;p42"/>
          <p:cNvSpPr/>
          <p:nvPr/>
        </p:nvSpPr>
        <p:spPr>
          <a:xfrm>
            <a:off x="8685573" y="254209"/>
            <a:ext cx="219000" cy="21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2"/>
          <p:cNvSpPr txBox="1"/>
          <p:nvPr>
            <p:ph idx="2" type="body"/>
          </p:nvPr>
        </p:nvSpPr>
        <p:spPr>
          <a:xfrm>
            <a:off x="7927800" y="602125"/>
            <a:ext cx="757800" cy="219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400"/>
              <a:t>Item 2</a:t>
            </a:r>
            <a:endParaRPr sz="1400"/>
          </a:p>
        </p:txBody>
      </p:sp>
      <p:sp>
        <p:nvSpPr>
          <p:cNvPr id="248" name="Google Shape;248;p42"/>
          <p:cNvSpPr/>
          <p:nvPr/>
        </p:nvSpPr>
        <p:spPr>
          <a:xfrm>
            <a:off x="8685573" y="602134"/>
            <a:ext cx="219000" cy="219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3"/>
          <p:cNvSpPr txBox="1"/>
          <p:nvPr>
            <p:ph idx="4294967295" type="title"/>
          </p:nvPr>
        </p:nvSpPr>
        <p:spPr>
          <a:xfrm>
            <a:off x="311700" y="445025"/>
            <a:ext cx="4084500" cy="10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Aha! </a:t>
            </a:r>
            <a:br>
              <a:rPr lang="en" sz="2400"/>
            </a:br>
            <a:r>
              <a:rPr lang="en" sz="3600"/>
              <a:t>My discoveries</a:t>
            </a:r>
            <a:endParaRPr sz="3600"/>
          </a:p>
        </p:txBody>
      </p:sp>
      <p:sp>
        <p:nvSpPr>
          <p:cNvPr id="254" name="Google Shape;254;p43"/>
          <p:cNvSpPr txBox="1"/>
          <p:nvPr>
            <p:ph idx="4294967295" type="body"/>
          </p:nvPr>
        </p:nvSpPr>
        <p:spPr>
          <a:xfrm>
            <a:off x="311700" y="1630600"/>
            <a:ext cx="4084500" cy="315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you learn after testing?</a:t>
            </a:r>
            <a:endParaRPr/>
          </a:p>
          <a:p>
            <a:pPr indent="-342900" lvl="0" marL="457200" rtl="0" algn="l">
              <a:spcBef>
                <a:spcPts val="1600"/>
              </a:spcBef>
              <a:spcAft>
                <a:spcPts val="0"/>
              </a:spcAft>
              <a:buSzPts val="1800"/>
              <a:buAutoNum type="arabicPeriod"/>
            </a:pPr>
            <a:r>
              <a:rPr lang="en"/>
              <a:t>Lorem ipsum dolor sit amet, consectetur adipiscing elit</a:t>
            </a:r>
            <a:endParaRPr/>
          </a:p>
          <a:p>
            <a:pPr indent="-342900" lvl="0" marL="457200" rtl="0" algn="l">
              <a:spcBef>
                <a:spcPts val="1600"/>
              </a:spcBef>
              <a:spcAft>
                <a:spcPts val="0"/>
              </a:spcAft>
              <a:buSzPts val="1800"/>
              <a:buAutoNum type="arabicPeriod"/>
            </a:pPr>
            <a:r>
              <a:rPr lang="en"/>
              <a:t>Incididunt ut labore et dolore</a:t>
            </a:r>
            <a:endParaRPr/>
          </a:p>
          <a:p>
            <a:pPr indent="-342900" lvl="0" marL="457200" rtl="0" algn="l">
              <a:spcBef>
                <a:spcPts val="1600"/>
              </a:spcBef>
              <a:spcAft>
                <a:spcPts val="1600"/>
              </a:spcAft>
              <a:buSzPts val="1800"/>
              <a:buAutoNum type="arabicPeriod"/>
            </a:pPr>
            <a:r>
              <a:rPr lang="en"/>
              <a:t>Consectetur adipiscing elit, sed do eiusmod tempor incididunt</a:t>
            </a:r>
            <a:endParaRPr/>
          </a:p>
        </p:txBody>
      </p:sp>
      <p:pic>
        <p:nvPicPr>
          <p:cNvPr descr="Screen Shot 2015-10-15 at 9.01.57 PM.png" id="255" name="Google Shape;255;p43"/>
          <p:cNvPicPr preferRelativeResize="0"/>
          <p:nvPr/>
        </p:nvPicPr>
        <p:blipFill rotWithShape="1">
          <a:blip r:embed="rId3">
            <a:alphaModFix/>
          </a:blip>
          <a:srcRect b="0" l="30379" r="30379" t="0"/>
          <a:stretch/>
        </p:blipFill>
        <p:spPr>
          <a:xfrm>
            <a:off x="4705150" y="361926"/>
            <a:ext cx="2035799" cy="1955425"/>
          </a:xfrm>
          <a:prstGeom prst="rect">
            <a:avLst/>
          </a:prstGeom>
          <a:noFill/>
          <a:ln>
            <a:noFill/>
          </a:ln>
        </p:spPr>
      </p:pic>
      <p:pic>
        <p:nvPicPr>
          <p:cNvPr descr="Screen Shot 2015-10-16 at 4.59.24 PM.png" id="256" name="Google Shape;256;p43"/>
          <p:cNvPicPr preferRelativeResize="0"/>
          <p:nvPr/>
        </p:nvPicPr>
        <p:blipFill rotWithShape="1">
          <a:blip r:embed="rId4">
            <a:alphaModFix/>
          </a:blip>
          <a:srcRect b="606" l="9911" r="24877" t="13981"/>
          <a:stretch/>
        </p:blipFill>
        <p:spPr>
          <a:xfrm>
            <a:off x="6796425" y="361926"/>
            <a:ext cx="2035800" cy="1955425"/>
          </a:xfrm>
          <a:prstGeom prst="rect">
            <a:avLst/>
          </a:prstGeom>
          <a:noFill/>
          <a:ln>
            <a:noFill/>
          </a:ln>
        </p:spPr>
      </p:pic>
      <p:pic>
        <p:nvPicPr>
          <p:cNvPr descr="Screen Shot 2015-10-15 at 9.01.12 PM.png" id="257" name="Google Shape;257;p43"/>
          <p:cNvPicPr preferRelativeResize="0"/>
          <p:nvPr/>
        </p:nvPicPr>
        <p:blipFill rotWithShape="1">
          <a:blip r:embed="rId5">
            <a:alphaModFix/>
          </a:blip>
          <a:srcRect b="0" l="2180" r="2171" t="0"/>
          <a:stretch/>
        </p:blipFill>
        <p:spPr>
          <a:xfrm>
            <a:off x="4705200" y="2366436"/>
            <a:ext cx="4127100" cy="242035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Why we chose JavaScript</a:t>
            </a:r>
            <a:endParaRPr sz="3600"/>
          </a:p>
        </p:txBody>
      </p:sp>
      <p:sp>
        <p:nvSpPr>
          <p:cNvPr id="114" name="Google Shape;114;p26"/>
          <p:cNvSpPr txBox="1"/>
          <p:nvPr>
            <p:ph idx="1" type="body"/>
          </p:nvPr>
        </p:nvSpPr>
        <p:spPr>
          <a:xfrm>
            <a:off x="311700" y="1396375"/>
            <a:ext cx="41271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Because JavaScript is the modern computer programming most used by developers. </a:t>
            </a:r>
            <a:endParaRPr sz="2400"/>
          </a:p>
          <a:p>
            <a:pPr indent="-381000" lvl="0" marL="457200" rtl="0" algn="l">
              <a:spcBef>
                <a:spcPts val="1600"/>
              </a:spcBef>
              <a:spcAft>
                <a:spcPts val="0"/>
              </a:spcAft>
              <a:buSzPts val="2400"/>
              <a:buChar char="-"/>
            </a:pPr>
            <a:r>
              <a:rPr lang="en" sz="2400"/>
              <a:t>According to Stackoverflow survey 2018.</a:t>
            </a:r>
            <a:endParaRPr sz="2400"/>
          </a:p>
        </p:txBody>
      </p:sp>
      <p:sp>
        <p:nvSpPr>
          <p:cNvPr id="115" name="Google Shape;115;p26"/>
          <p:cNvSpPr txBox="1"/>
          <p:nvPr/>
        </p:nvSpPr>
        <p:spPr>
          <a:xfrm>
            <a:off x="0" y="4677450"/>
            <a:ext cx="9144000" cy="35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https://insights.stackoverflow.com/survey/2018/</a:t>
            </a:r>
            <a:endParaRPr/>
          </a:p>
        </p:txBody>
      </p:sp>
      <p:pic>
        <p:nvPicPr>
          <p:cNvPr descr="Screen Shot 2015-10-15 at 9.01.12 PM.png" id="116" name="Google Shape;116;p26"/>
          <p:cNvPicPr preferRelativeResize="0"/>
          <p:nvPr/>
        </p:nvPicPr>
        <p:blipFill rotWithShape="1">
          <a:blip r:embed="rId4">
            <a:alphaModFix/>
          </a:blip>
          <a:srcRect b="0" l="2180" r="2171" t="0"/>
          <a:stretch/>
        </p:blipFill>
        <p:spPr>
          <a:xfrm>
            <a:off x="4572000" y="1570911"/>
            <a:ext cx="4127099" cy="242035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44"/>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This is the most important takeaway that everyone has to remember.</a:t>
            </a:r>
            <a:endParaRPr sz="4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Conclusion</a:t>
            </a:r>
            <a:endParaRPr sz="3600"/>
          </a:p>
        </p:txBody>
      </p:sp>
      <p:sp>
        <p:nvSpPr>
          <p:cNvPr id="268" name="Google Shape;268;p45"/>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What is the conclusion of your experiment? Did the results support your hypothesis or predicted outcome? How will your findings help the area of science you’ve researched?</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6"/>
          <p:cNvSpPr txBox="1"/>
          <p:nvPr>
            <p:ph idx="4294967295" type="title"/>
          </p:nvPr>
        </p:nvSpPr>
        <p:spPr>
          <a:xfrm>
            <a:off x="311700" y="709050"/>
            <a:ext cx="3890100" cy="372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What will I do next?</a:t>
            </a:r>
            <a:endParaRPr sz="3200"/>
          </a:p>
          <a:p>
            <a:pPr indent="0" lvl="0" marL="0" rtl="0" algn="l">
              <a:lnSpc>
                <a:spcPct val="115000"/>
              </a:lnSpc>
              <a:spcBef>
                <a:spcPts val="1600"/>
              </a:spcBef>
              <a:spcAft>
                <a:spcPts val="1600"/>
              </a:spcAft>
              <a:buNone/>
            </a:pPr>
            <a:r>
              <a:rPr lang="en" sz="1800">
                <a:solidFill>
                  <a:schemeClr val="accent3"/>
                </a:solidFill>
              </a:rPr>
              <a:t>What will you do with your findings next? How will you further your research/findings?</a:t>
            </a:r>
            <a:endParaRPr sz="3600"/>
          </a:p>
        </p:txBody>
      </p:sp>
      <p:pic>
        <p:nvPicPr>
          <p:cNvPr id="274" name="Google Shape;274;p46"/>
          <p:cNvPicPr preferRelativeResize="0"/>
          <p:nvPr/>
        </p:nvPicPr>
        <p:blipFill rotWithShape="1">
          <a:blip r:embed="rId3">
            <a:alphaModFix/>
          </a:blip>
          <a:srcRect b="0" l="0" r="37826" t="0"/>
          <a:stretch/>
        </p:blipFill>
        <p:spPr>
          <a:xfrm>
            <a:off x="4548455" y="0"/>
            <a:ext cx="459555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pic>
        <p:nvPicPr>
          <p:cNvPr id="121" name="Google Shape;121;p27"/>
          <p:cNvPicPr preferRelativeResize="0"/>
          <p:nvPr/>
        </p:nvPicPr>
        <p:blipFill rotWithShape="1">
          <a:blip r:embed="rId3">
            <a:alphaModFix/>
          </a:blip>
          <a:srcRect b="33114" l="0" r="0" t="0"/>
          <a:stretch/>
        </p:blipFill>
        <p:spPr>
          <a:xfrm>
            <a:off x="2223700" y="305275"/>
            <a:ext cx="5022500" cy="4311725"/>
          </a:xfrm>
          <a:prstGeom prst="rect">
            <a:avLst/>
          </a:prstGeom>
          <a:noFill/>
          <a:ln>
            <a:noFill/>
          </a:ln>
        </p:spPr>
      </p:pic>
      <p:sp>
        <p:nvSpPr>
          <p:cNvPr id="122" name="Google Shape;122;p27"/>
          <p:cNvSpPr txBox="1"/>
          <p:nvPr/>
        </p:nvSpPr>
        <p:spPr>
          <a:xfrm>
            <a:off x="0" y="4677450"/>
            <a:ext cx="9144000" cy="354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https://insights.stackoverflow.com/survey/2018/</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Optimization Opportunities</a:t>
            </a:r>
            <a:endParaRPr sz="3600"/>
          </a:p>
        </p:txBody>
      </p:sp>
      <p:sp>
        <p:nvSpPr>
          <p:cNvPr id="128" name="Google Shape;128;p28"/>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Optimization of Memory. - Eric</a:t>
            </a:r>
            <a:endParaRPr/>
          </a:p>
          <a:p>
            <a:pPr indent="-342900" lvl="0" marL="457200" rtl="0" algn="l">
              <a:spcBef>
                <a:spcPts val="0"/>
              </a:spcBef>
              <a:spcAft>
                <a:spcPts val="0"/>
              </a:spcAft>
              <a:buSzPts val="1800"/>
              <a:buChar char="-"/>
            </a:pPr>
            <a:r>
              <a:rPr lang="en"/>
              <a:t>Optimization of Loops to improve the performance. - Vidisha</a:t>
            </a:r>
            <a:endParaRPr/>
          </a:p>
          <a:p>
            <a:pPr indent="-342900" lvl="0" marL="457200" rtl="0" algn="l">
              <a:spcBef>
                <a:spcPts val="0"/>
              </a:spcBef>
              <a:spcAft>
                <a:spcPts val="0"/>
              </a:spcAft>
              <a:buSzPts val="1800"/>
              <a:buChar char="-"/>
            </a:pPr>
            <a:r>
              <a:rPr lang="en"/>
              <a:t>Optimization of the Event Handling capability of JavaScript - Priya</a:t>
            </a:r>
            <a:endParaRPr/>
          </a:p>
          <a:p>
            <a:pPr indent="-342900" lvl="0" marL="457200" rtl="0" algn="l">
              <a:spcBef>
                <a:spcPts val="0"/>
              </a:spcBef>
              <a:spcAft>
                <a:spcPts val="0"/>
              </a:spcAft>
              <a:buSzPts val="1800"/>
              <a:buChar char="-"/>
            </a:pPr>
            <a:r>
              <a:rPr lang="en"/>
              <a:t>Optimization of String Handling in JavaScript. - Lalit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Optimization of Memory</a:t>
            </a:r>
            <a:endParaRPr/>
          </a:p>
        </p:txBody>
      </p:sp>
      <p:sp>
        <p:nvSpPr>
          <p:cNvPr id="134" name="Google Shape;134;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Characteristics of the language:</a:t>
            </a:r>
            <a:endParaRPr/>
          </a:p>
          <a:p>
            <a:pPr indent="0" lvl="0" marL="0" rtl="0" algn="l">
              <a:spcBef>
                <a:spcPts val="1600"/>
              </a:spcBef>
              <a:spcAft>
                <a:spcPts val="0"/>
              </a:spcAft>
              <a:buNone/>
            </a:pPr>
            <a:r>
              <a:rPr lang="en"/>
              <a:t>JavaScript is a “dinamic” or “loosely typed” language.</a:t>
            </a:r>
            <a:endParaRPr/>
          </a:p>
          <a:p>
            <a:pPr indent="0" lvl="0" marL="0" rtl="0" algn="l">
              <a:spcBef>
                <a:spcPts val="1600"/>
              </a:spcBef>
              <a:spcAft>
                <a:spcPts val="0"/>
              </a:spcAft>
              <a:buNone/>
            </a:pPr>
            <a:r>
              <a:rPr lang="en"/>
              <a:t>No need  to declare type of variable ahead of time.</a:t>
            </a:r>
            <a:endParaRPr/>
          </a:p>
          <a:p>
            <a:pPr indent="0" lvl="0" marL="0" rtl="0" algn="l">
              <a:spcBef>
                <a:spcPts val="1600"/>
              </a:spcBef>
              <a:spcAft>
                <a:spcPts val="0"/>
              </a:spcAft>
              <a:buNone/>
            </a:pPr>
            <a:r>
              <a:rPr lang="en"/>
              <a:t>To check the type of any variable is possible with “typeof” operator.</a:t>
            </a:r>
            <a:endParaRPr/>
          </a:p>
          <a:p>
            <a:pPr indent="0" lvl="0" marL="0" rtl="0" algn="l">
              <a:spcBef>
                <a:spcPts val="1600"/>
              </a:spcBef>
              <a:spcAft>
                <a:spcPts val="0"/>
              </a:spcAft>
              <a:buNone/>
            </a:pPr>
            <a:r>
              <a:rPr lang="en"/>
              <a:t> </a:t>
            </a:r>
            <a:endParaRPr/>
          </a:p>
          <a:p>
            <a:pPr indent="0" lvl="0" marL="0" rtl="0" algn="l">
              <a:spcBef>
                <a:spcPts val="1600"/>
              </a:spcBef>
              <a:spcAft>
                <a:spcPts val="1600"/>
              </a:spcAft>
              <a:buNone/>
            </a:pPr>
            <a:r>
              <a:t/>
            </a:r>
            <a:endParaRPr/>
          </a:p>
        </p:txBody>
      </p:sp>
      <p:sp>
        <p:nvSpPr>
          <p:cNvPr id="135" name="Google Shape;135;p29"/>
          <p:cNvSpPr txBox="1"/>
          <p:nvPr/>
        </p:nvSpPr>
        <p:spPr>
          <a:xfrm>
            <a:off x="0" y="4658275"/>
            <a:ext cx="9144000" cy="40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https://www.slideshare.net/RajatSaxena42/datatype-in-javascript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pic>
        <p:nvPicPr>
          <p:cNvPr id="140" name="Google Shape;140;p30"/>
          <p:cNvPicPr preferRelativeResize="0"/>
          <p:nvPr/>
        </p:nvPicPr>
        <p:blipFill>
          <a:blip r:embed="rId3">
            <a:alphaModFix/>
          </a:blip>
          <a:stretch>
            <a:fillRect/>
          </a:stretch>
        </p:blipFill>
        <p:spPr>
          <a:xfrm>
            <a:off x="1265200" y="795875"/>
            <a:ext cx="6671099" cy="3850225"/>
          </a:xfrm>
          <a:prstGeom prst="rect">
            <a:avLst/>
          </a:prstGeom>
          <a:noFill/>
          <a:ln>
            <a:noFill/>
          </a:ln>
        </p:spPr>
      </p:pic>
      <p:sp>
        <p:nvSpPr>
          <p:cNvPr id="141" name="Google Shape;141;p30"/>
          <p:cNvSpPr txBox="1"/>
          <p:nvPr/>
        </p:nvSpPr>
        <p:spPr>
          <a:xfrm>
            <a:off x="100650" y="4646100"/>
            <a:ext cx="8942700" cy="34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https://www.softwaretestingmaterial.com/data-types-in-java/</a:t>
            </a:r>
            <a:endParaRPr/>
          </a:p>
        </p:txBody>
      </p:sp>
      <p:sp>
        <p:nvSpPr>
          <p:cNvPr id="142" name="Google Shape;142;p30"/>
          <p:cNvSpPr txBox="1"/>
          <p:nvPr>
            <p:ph type="title"/>
          </p:nvPr>
        </p:nvSpPr>
        <p:spPr>
          <a:xfrm>
            <a:off x="340450" y="76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JAVA</a:t>
            </a:r>
            <a:endParaRPr sz="3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31"/>
          <p:cNvSpPr txBox="1"/>
          <p:nvPr/>
        </p:nvSpPr>
        <p:spPr>
          <a:xfrm>
            <a:off x="0" y="4514500"/>
            <a:ext cx="91440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https://docs.oracle.com/javase/tutorial/java/nutsandbolts/datatypes.html</a:t>
            </a:r>
            <a:endParaRPr/>
          </a:p>
        </p:txBody>
      </p:sp>
      <p:sp>
        <p:nvSpPr>
          <p:cNvPr id="148" name="Google Shape;148;p31"/>
          <p:cNvSpPr txBox="1"/>
          <p:nvPr>
            <p:ph type="title"/>
          </p:nvPr>
        </p:nvSpPr>
        <p:spPr>
          <a:xfrm>
            <a:off x="340450" y="76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JAVA</a:t>
            </a:r>
            <a:endParaRPr sz="3600"/>
          </a:p>
        </p:txBody>
      </p:sp>
      <p:pic>
        <p:nvPicPr>
          <p:cNvPr id="149" name="Google Shape;149;p31"/>
          <p:cNvPicPr preferRelativeResize="0"/>
          <p:nvPr/>
        </p:nvPicPr>
        <p:blipFill>
          <a:blip r:embed="rId3">
            <a:alphaModFix/>
          </a:blip>
          <a:stretch>
            <a:fillRect/>
          </a:stretch>
        </p:blipFill>
        <p:spPr>
          <a:xfrm>
            <a:off x="785025" y="1370650"/>
            <a:ext cx="7772400" cy="2095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32"/>
          <p:cNvSpPr txBox="1"/>
          <p:nvPr/>
        </p:nvSpPr>
        <p:spPr>
          <a:xfrm>
            <a:off x="0" y="4667375"/>
            <a:ext cx="9144000" cy="42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https://www.softwaretestingmaterial.com/data-types-in-java/</a:t>
            </a:r>
            <a:endParaRPr/>
          </a:p>
        </p:txBody>
      </p:sp>
      <p:sp>
        <p:nvSpPr>
          <p:cNvPr id="155" name="Google Shape;155;p32"/>
          <p:cNvSpPr txBox="1"/>
          <p:nvPr>
            <p:ph type="title"/>
          </p:nvPr>
        </p:nvSpPr>
        <p:spPr>
          <a:xfrm>
            <a:off x="340450" y="3810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C</a:t>
            </a:r>
            <a:endParaRPr sz="3600"/>
          </a:p>
        </p:txBody>
      </p:sp>
      <p:pic>
        <p:nvPicPr>
          <p:cNvPr id="156" name="Google Shape;156;p32"/>
          <p:cNvPicPr preferRelativeResize="0"/>
          <p:nvPr/>
        </p:nvPicPr>
        <p:blipFill>
          <a:blip r:embed="rId3">
            <a:alphaModFix/>
          </a:blip>
          <a:stretch>
            <a:fillRect/>
          </a:stretch>
        </p:blipFill>
        <p:spPr>
          <a:xfrm>
            <a:off x="624063" y="1523988"/>
            <a:ext cx="7953375" cy="2095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340450" y="3810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JavaScript</a:t>
            </a:r>
            <a:endParaRPr sz="3600"/>
          </a:p>
        </p:txBody>
      </p:sp>
      <p:pic>
        <p:nvPicPr>
          <p:cNvPr id="162" name="Google Shape;162;p33"/>
          <p:cNvPicPr preferRelativeResize="0"/>
          <p:nvPr/>
        </p:nvPicPr>
        <p:blipFill>
          <a:blip r:embed="rId3">
            <a:alphaModFix/>
          </a:blip>
          <a:stretch>
            <a:fillRect/>
          </a:stretch>
        </p:blipFill>
        <p:spPr>
          <a:xfrm>
            <a:off x="624063" y="1853725"/>
            <a:ext cx="7953375" cy="657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